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7" r:id="rId2"/>
    <p:sldId id="285" r:id="rId3"/>
    <p:sldId id="329" r:id="rId4"/>
    <p:sldId id="284" r:id="rId5"/>
    <p:sldId id="326" r:id="rId6"/>
    <p:sldId id="328" r:id="rId7"/>
    <p:sldId id="303" r:id="rId8"/>
    <p:sldId id="305" r:id="rId9"/>
    <p:sldId id="332" r:id="rId10"/>
    <p:sldId id="335" r:id="rId11"/>
    <p:sldId id="336" r:id="rId12"/>
    <p:sldId id="337" r:id="rId13"/>
    <p:sldId id="338" r:id="rId14"/>
    <p:sldId id="316" r:id="rId15"/>
    <p:sldId id="304" r:id="rId16"/>
    <p:sldId id="340" r:id="rId17"/>
    <p:sldId id="306" r:id="rId18"/>
    <p:sldId id="307" r:id="rId19"/>
    <p:sldId id="339" r:id="rId20"/>
    <p:sldId id="325" r:id="rId21"/>
    <p:sldId id="314" r:id="rId22"/>
    <p:sldId id="315" r:id="rId23"/>
    <p:sldId id="318" r:id="rId24"/>
    <p:sldId id="317" r:id="rId25"/>
    <p:sldId id="319" r:id="rId26"/>
    <p:sldId id="324" r:id="rId27"/>
    <p:sldId id="331" r:id="rId28"/>
    <p:sldId id="330" r:id="rId29"/>
    <p:sldId id="262" r:id="rId30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B5E2"/>
    <a:srgbClr val="C3E2EF"/>
    <a:srgbClr val="D7ECF5"/>
    <a:srgbClr val="66FF66"/>
    <a:srgbClr val="C6F6D9"/>
    <a:srgbClr val="ECF6FA"/>
    <a:srgbClr val="E5FBEE"/>
    <a:srgbClr val="FFE5FF"/>
    <a:srgbClr val="F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91041" autoAdjust="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4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193A2-5847-43B0-9636-855C57A5BF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C865FC9-0EE8-4E41-A2AB-97D82D80E1B2}">
      <dgm:prSet phldrT="[文字]" custT="1"/>
      <dgm:spPr>
        <a:solidFill>
          <a:srgbClr val="D7ECF5"/>
        </a:solidFill>
      </dgm:spPr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相關法規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6DF79CCB-B194-4F19-9B45-2D20B2AA07E9}" type="parTrans" cxnId="{96E398D0-ED58-46EB-A882-CD02E9CE9759}">
      <dgm:prSet/>
      <dgm:spPr/>
      <dgm:t>
        <a:bodyPr/>
        <a:lstStyle/>
        <a:p>
          <a:endParaRPr lang="zh-TW" altLang="en-US"/>
        </a:p>
      </dgm:t>
    </dgm:pt>
    <dgm:pt modelId="{7C523C93-3499-41A9-BADC-BD42EBAC80EF}" type="sibTrans" cxnId="{96E398D0-ED58-46EB-A882-CD02E9CE9759}">
      <dgm:prSet/>
      <dgm:spPr/>
      <dgm:t>
        <a:bodyPr/>
        <a:lstStyle/>
        <a:p>
          <a:endParaRPr lang="zh-TW" altLang="en-US"/>
        </a:p>
      </dgm:t>
    </dgm:pt>
    <dgm:pt modelId="{5960AD61-0284-4E0F-BA8E-EC74D037749F}">
      <dgm:prSet phldrT="[文字]" custT="1"/>
      <dgm:spPr>
        <a:solidFill>
          <a:srgbClr val="D7ECF5"/>
        </a:solidFill>
      </dgm:spPr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補充教材之運用與推廣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019F345-8A96-467A-8C58-0EF7670B5A38}" type="sibTrans" cxnId="{4A03C7C2-99E0-402B-BC73-A3B4DE7CD03E}">
      <dgm:prSet/>
      <dgm:spPr/>
      <dgm:t>
        <a:bodyPr/>
        <a:lstStyle/>
        <a:p>
          <a:endParaRPr lang="zh-TW" altLang="en-US"/>
        </a:p>
      </dgm:t>
    </dgm:pt>
    <dgm:pt modelId="{85830DD7-5C14-4825-BE53-A9E38C3A4F45}" type="parTrans" cxnId="{4A03C7C2-99E0-402B-BC73-A3B4DE7CD03E}">
      <dgm:prSet/>
      <dgm:spPr/>
      <dgm:t>
        <a:bodyPr/>
        <a:lstStyle/>
        <a:p>
          <a:endParaRPr lang="zh-TW" altLang="en-US"/>
        </a:p>
      </dgm:t>
    </dgm:pt>
    <dgm:pt modelId="{EE8EEF71-E439-437E-989B-EC875954AC23}">
      <dgm:prSet phldrT="[文字]" custT="1"/>
      <dgm:spPr>
        <a:solidFill>
          <a:srgbClr val="D7ECF5"/>
        </a:solidFill>
      </dgm:spPr>
      <dgm:t>
        <a:bodyPr tIns="360000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核評說明</a:t>
          </a:r>
          <a:endParaRPr lang="en-US" altLang="zh-TW" sz="3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50951E-0124-4C65-8C90-8F50A4C0DA2E}" type="sibTrans" cxnId="{291E6510-A12C-4194-B01B-26D52E805664}">
      <dgm:prSet/>
      <dgm:spPr/>
      <dgm:t>
        <a:bodyPr/>
        <a:lstStyle/>
        <a:p>
          <a:endParaRPr lang="zh-TW" altLang="en-US"/>
        </a:p>
      </dgm:t>
    </dgm:pt>
    <dgm:pt modelId="{6DDD9F6D-A4BA-4436-8905-FB7D3AC56884}" type="parTrans" cxnId="{291E6510-A12C-4194-B01B-26D52E805664}">
      <dgm:prSet/>
      <dgm:spPr/>
      <dgm:t>
        <a:bodyPr/>
        <a:lstStyle/>
        <a:p>
          <a:endParaRPr lang="zh-TW" altLang="en-US"/>
        </a:p>
      </dgm:t>
    </dgm:pt>
    <dgm:pt modelId="{79F4133C-2D28-41C6-B80C-E65419B3EA48}">
      <dgm:prSet phldrT="[文字]" custT="1"/>
      <dgm:spPr>
        <a:solidFill>
          <a:srgbClr val="D7ECF5"/>
        </a:solidFill>
      </dgm:spPr>
      <dgm:t>
        <a:bodyPr/>
        <a:lstStyle/>
        <a:p>
          <a:r>
            <a: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核心理念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2969FB7F-37DD-43DF-92F4-697246404DC4}" type="parTrans" cxnId="{E1581B5E-8E9A-4F44-828C-CAE4D3C66C6E}">
      <dgm:prSet/>
      <dgm:spPr/>
      <dgm:t>
        <a:bodyPr/>
        <a:lstStyle/>
        <a:p>
          <a:endParaRPr lang="zh-TW" altLang="en-US"/>
        </a:p>
      </dgm:t>
    </dgm:pt>
    <dgm:pt modelId="{BBE30450-61D7-4351-BDAF-98CAA04C0D31}" type="sibTrans" cxnId="{E1581B5E-8E9A-4F44-828C-CAE4D3C66C6E}">
      <dgm:prSet/>
      <dgm:spPr/>
      <dgm:t>
        <a:bodyPr/>
        <a:lstStyle/>
        <a:p>
          <a:endParaRPr lang="zh-TW" altLang="en-US"/>
        </a:p>
      </dgm:t>
    </dgm:pt>
    <dgm:pt modelId="{C0E0FDEF-E76D-4FD6-8EE9-D66EC19C0109}" type="pres">
      <dgm:prSet presAssocID="{440193A2-5847-43B0-9636-855C57A5BF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F17B7-3D64-4C41-9051-81B9535C9104}" type="pres">
      <dgm:prSet presAssocID="{79F4133C-2D28-41C6-B80C-E65419B3EA48}" presName="composite" presStyleCnt="0"/>
      <dgm:spPr/>
    </dgm:pt>
    <dgm:pt modelId="{FAB66507-BC91-4856-993C-0A74000BC7DE}" type="pres">
      <dgm:prSet presAssocID="{79F4133C-2D28-41C6-B80C-E65419B3EA48}" presName="imgShp" presStyleLbl="fgImgPlace1" presStyleIdx="0" presStyleCnt="4"/>
      <dgm:spPr>
        <a:solidFill>
          <a:srgbClr val="74B5E2"/>
        </a:solidFill>
        <a:ln>
          <a:solidFill>
            <a:srgbClr val="74B5E2"/>
          </a:solidFill>
        </a:ln>
      </dgm:spPr>
    </dgm:pt>
    <dgm:pt modelId="{3F471F42-337D-4237-A9B2-AB6DC61A8F34}" type="pres">
      <dgm:prSet presAssocID="{79F4133C-2D28-41C6-B80C-E65419B3EA48}" presName="txShp" presStyleLbl="node1" presStyleIdx="0" presStyleCnt="4" custScaleX="1087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07C0D5-4E99-4E05-83E9-792EC215D0A8}" type="pres">
      <dgm:prSet presAssocID="{BBE30450-61D7-4351-BDAF-98CAA04C0D31}" presName="spacing" presStyleCnt="0"/>
      <dgm:spPr/>
    </dgm:pt>
    <dgm:pt modelId="{4B188579-BEDA-434C-9ADE-4DD2F1D5FE4F}" type="pres">
      <dgm:prSet presAssocID="{FC865FC9-0EE8-4E41-A2AB-97D82D80E1B2}" presName="composite" presStyleCnt="0"/>
      <dgm:spPr/>
    </dgm:pt>
    <dgm:pt modelId="{18EE4016-E494-47BF-BB4B-4C2DF8DC2C78}" type="pres">
      <dgm:prSet presAssocID="{FC865FC9-0EE8-4E41-A2AB-97D82D80E1B2}" presName="imgShp" presStyleLbl="fgImgPlace1" presStyleIdx="1" presStyleCnt="4"/>
      <dgm:spPr>
        <a:solidFill>
          <a:srgbClr val="74B5E2"/>
        </a:solidFill>
        <a:ln>
          <a:noFill/>
        </a:ln>
      </dgm:spPr>
    </dgm:pt>
    <dgm:pt modelId="{6C4435AE-FA39-4CA2-9BFD-71672D4A7725}" type="pres">
      <dgm:prSet presAssocID="{FC865FC9-0EE8-4E41-A2AB-97D82D80E1B2}" presName="txShp" presStyleLbl="node1" presStyleIdx="1" presStyleCnt="4" custScaleX="1087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04B4C2-A874-44AB-93DE-2F10F5B013D0}" type="pres">
      <dgm:prSet presAssocID="{7C523C93-3499-41A9-BADC-BD42EBAC80EF}" presName="spacing" presStyleCnt="0"/>
      <dgm:spPr/>
    </dgm:pt>
    <dgm:pt modelId="{B940C8E5-6611-44E0-926F-A78F0CF6D7E1}" type="pres">
      <dgm:prSet presAssocID="{5960AD61-0284-4E0F-BA8E-EC74D037749F}" presName="composite" presStyleCnt="0"/>
      <dgm:spPr/>
    </dgm:pt>
    <dgm:pt modelId="{328A14E6-B0B3-4864-87D5-D550237155B4}" type="pres">
      <dgm:prSet presAssocID="{5960AD61-0284-4E0F-BA8E-EC74D037749F}" presName="imgShp" presStyleLbl="fgImgPlace1" presStyleIdx="2" presStyleCnt="4"/>
      <dgm:spPr>
        <a:solidFill>
          <a:srgbClr val="74B5E2"/>
        </a:solidFill>
        <a:ln>
          <a:noFill/>
        </a:ln>
      </dgm:spPr>
    </dgm:pt>
    <dgm:pt modelId="{91743E06-7EC6-47B1-8CF9-C2709D845912}" type="pres">
      <dgm:prSet presAssocID="{5960AD61-0284-4E0F-BA8E-EC74D037749F}" presName="txShp" presStyleLbl="node1" presStyleIdx="2" presStyleCnt="4" custScaleX="1087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F88B2E-04AD-4322-B174-ED54162B4609}" type="pres">
      <dgm:prSet presAssocID="{F019F345-8A96-467A-8C58-0EF7670B5A38}" presName="spacing" presStyleCnt="0"/>
      <dgm:spPr/>
    </dgm:pt>
    <dgm:pt modelId="{7C15716A-891F-4D24-A65D-E76E25A7FD51}" type="pres">
      <dgm:prSet presAssocID="{EE8EEF71-E439-437E-989B-EC875954AC23}" presName="composite" presStyleCnt="0"/>
      <dgm:spPr/>
    </dgm:pt>
    <dgm:pt modelId="{529C7676-45A8-4AA4-A696-F141D8EA7FE6}" type="pres">
      <dgm:prSet presAssocID="{EE8EEF71-E439-437E-989B-EC875954AC23}" presName="imgShp" presStyleLbl="fgImgPlace1" presStyleIdx="3" presStyleCnt="4"/>
      <dgm:spPr>
        <a:solidFill>
          <a:srgbClr val="74B5E2"/>
        </a:solidFill>
        <a:ln>
          <a:noFill/>
        </a:ln>
      </dgm:spPr>
    </dgm:pt>
    <dgm:pt modelId="{35CC7BDD-9BE3-4FFD-9D80-2AA1A8EADC29}" type="pres">
      <dgm:prSet presAssocID="{EE8EEF71-E439-437E-989B-EC875954AC23}" presName="txShp" presStyleLbl="node1" presStyleIdx="3" presStyleCnt="4" custScaleX="1087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581B5E-8E9A-4F44-828C-CAE4D3C66C6E}" srcId="{440193A2-5847-43B0-9636-855C57A5BFA3}" destId="{79F4133C-2D28-41C6-B80C-E65419B3EA48}" srcOrd="0" destOrd="0" parTransId="{2969FB7F-37DD-43DF-92F4-697246404DC4}" sibTransId="{BBE30450-61D7-4351-BDAF-98CAA04C0D31}"/>
    <dgm:cxn modelId="{148D1AB8-1533-419D-A237-133F30D6A07F}" type="presOf" srcId="{79F4133C-2D28-41C6-B80C-E65419B3EA48}" destId="{3F471F42-337D-4237-A9B2-AB6DC61A8F34}" srcOrd="0" destOrd="0" presId="urn:microsoft.com/office/officeart/2005/8/layout/vList3"/>
    <dgm:cxn modelId="{4A03C7C2-99E0-402B-BC73-A3B4DE7CD03E}" srcId="{440193A2-5847-43B0-9636-855C57A5BFA3}" destId="{5960AD61-0284-4E0F-BA8E-EC74D037749F}" srcOrd="2" destOrd="0" parTransId="{85830DD7-5C14-4825-BE53-A9E38C3A4F45}" sibTransId="{F019F345-8A96-467A-8C58-0EF7670B5A38}"/>
    <dgm:cxn modelId="{DC19186B-BAD0-40EE-806A-B9364BD145ED}" type="presOf" srcId="{5960AD61-0284-4E0F-BA8E-EC74D037749F}" destId="{91743E06-7EC6-47B1-8CF9-C2709D845912}" srcOrd="0" destOrd="0" presId="urn:microsoft.com/office/officeart/2005/8/layout/vList3"/>
    <dgm:cxn modelId="{DEF9A240-1799-4CD3-965D-00251D5B77A5}" type="presOf" srcId="{FC865FC9-0EE8-4E41-A2AB-97D82D80E1B2}" destId="{6C4435AE-FA39-4CA2-9BFD-71672D4A7725}" srcOrd="0" destOrd="0" presId="urn:microsoft.com/office/officeart/2005/8/layout/vList3"/>
    <dgm:cxn modelId="{291E6510-A12C-4194-B01B-26D52E805664}" srcId="{440193A2-5847-43B0-9636-855C57A5BFA3}" destId="{EE8EEF71-E439-437E-989B-EC875954AC23}" srcOrd="3" destOrd="0" parTransId="{6DDD9F6D-A4BA-4436-8905-FB7D3AC56884}" sibTransId="{5250951E-0124-4C65-8C90-8F50A4C0DA2E}"/>
    <dgm:cxn modelId="{551C5B8D-7204-4616-999C-DA5A95FD2A36}" type="presOf" srcId="{440193A2-5847-43B0-9636-855C57A5BFA3}" destId="{C0E0FDEF-E76D-4FD6-8EE9-D66EC19C0109}" srcOrd="0" destOrd="0" presId="urn:microsoft.com/office/officeart/2005/8/layout/vList3"/>
    <dgm:cxn modelId="{8F6818D4-1220-43F9-B557-AF5ECBCC0E73}" type="presOf" srcId="{EE8EEF71-E439-437E-989B-EC875954AC23}" destId="{35CC7BDD-9BE3-4FFD-9D80-2AA1A8EADC29}" srcOrd="0" destOrd="0" presId="urn:microsoft.com/office/officeart/2005/8/layout/vList3"/>
    <dgm:cxn modelId="{96E398D0-ED58-46EB-A882-CD02E9CE9759}" srcId="{440193A2-5847-43B0-9636-855C57A5BFA3}" destId="{FC865FC9-0EE8-4E41-A2AB-97D82D80E1B2}" srcOrd="1" destOrd="0" parTransId="{6DF79CCB-B194-4F19-9B45-2D20B2AA07E9}" sibTransId="{7C523C93-3499-41A9-BADC-BD42EBAC80EF}"/>
    <dgm:cxn modelId="{7CB0748E-876C-4150-8870-B2DDCD494C2C}" type="presParOf" srcId="{C0E0FDEF-E76D-4FD6-8EE9-D66EC19C0109}" destId="{781F17B7-3D64-4C41-9051-81B9535C9104}" srcOrd="0" destOrd="0" presId="urn:microsoft.com/office/officeart/2005/8/layout/vList3"/>
    <dgm:cxn modelId="{A46EF966-EB26-4C3F-AA1A-A027FF4DA580}" type="presParOf" srcId="{781F17B7-3D64-4C41-9051-81B9535C9104}" destId="{FAB66507-BC91-4856-993C-0A74000BC7DE}" srcOrd="0" destOrd="0" presId="urn:microsoft.com/office/officeart/2005/8/layout/vList3"/>
    <dgm:cxn modelId="{0B031212-1822-4615-98CD-8380E8F0C089}" type="presParOf" srcId="{781F17B7-3D64-4C41-9051-81B9535C9104}" destId="{3F471F42-337D-4237-A9B2-AB6DC61A8F34}" srcOrd="1" destOrd="0" presId="urn:microsoft.com/office/officeart/2005/8/layout/vList3"/>
    <dgm:cxn modelId="{5E109A27-B9BE-4D75-AB66-54437079BD22}" type="presParOf" srcId="{C0E0FDEF-E76D-4FD6-8EE9-D66EC19C0109}" destId="{D907C0D5-4E99-4E05-83E9-792EC215D0A8}" srcOrd="1" destOrd="0" presId="urn:microsoft.com/office/officeart/2005/8/layout/vList3"/>
    <dgm:cxn modelId="{4497CEEC-864D-439B-B4D1-6D6462F7CDCA}" type="presParOf" srcId="{C0E0FDEF-E76D-4FD6-8EE9-D66EC19C0109}" destId="{4B188579-BEDA-434C-9ADE-4DD2F1D5FE4F}" srcOrd="2" destOrd="0" presId="urn:microsoft.com/office/officeart/2005/8/layout/vList3"/>
    <dgm:cxn modelId="{FEF57354-9061-451C-83C0-61D62AC415B8}" type="presParOf" srcId="{4B188579-BEDA-434C-9ADE-4DD2F1D5FE4F}" destId="{18EE4016-E494-47BF-BB4B-4C2DF8DC2C78}" srcOrd="0" destOrd="0" presId="urn:microsoft.com/office/officeart/2005/8/layout/vList3"/>
    <dgm:cxn modelId="{B049CC48-7343-4607-AB7A-C6B6291E69EB}" type="presParOf" srcId="{4B188579-BEDA-434C-9ADE-4DD2F1D5FE4F}" destId="{6C4435AE-FA39-4CA2-9BFD-71672D4A7725}" srcOrd="1" destOrd="0" presId="urn:microsoft.com/office/officeart/2005/8/layout/vList3"/>
    <dgm:cxn modelId="{FC4D07C0-1587-43E2-B494-3E7B2EA909B3}" type="presParOf" srcId="{C0E0FDEF-E76D-4FD6-8EE9-D66EC19C0109}" destId="{5804B4C2-A874-44AB-93DE-2F10F5B013D0}" srcOrd="3" destOrd="0" presId="urn:microsoft.com/office/officeart/2005/8/layout/vList3"/>
    <dgm:cxn modelId="{642F3989-3997-4405-9303-BD9F8DEDCB0E}" type="presParOf" srcId="{C0E0FDEF-E76D-4FD6-8EE9-D66EC19C0109}" destId="{B940C8E5-6611-44E0-926F-A78F0CF6D7E1}" srcOrd="4" destOrd="0" presId="urn:microsoft.com/office/officeart/2005/8/layout/vList3"/>
    <dgm:cxn modelId="{9F0130FB-47DD-4F1E-8092-1A7F6F9E0EEB}" type="presParOf" srcId="{B940C8E5-6611-44E0-926F-A78F0CF6D7E1}" destId="{328A14E6-B0B3-4864-87D5-D550237155B4}" srcOrd="0" destOrd="0" presId="urn:microsoft.com/office/officeart/2005/8/layout/vList3"/>
    <dgm:cxn modelId="{9B4CB7BB-CB6D-49D8-A4D7-644BA20A44AA}" type="presParOf" srcId="{B940C8E5-6611-44E0-926F-A78F0CF6D7E1}" destId="{91743E06-7EC6-47B1-8CF9-C2709D845912}" srcOrd="1" destOrd="0" presId="urn:microsoft.com/office/officeart/2005/8/layout/vList3"/>
    <dgm:cxn modelId="{95247DC6-DD0B-4236-AE30-E66C616130D2}" type="presParOf" srcId="{C0E0FDEF-E76D-4FD6-8EE9-D66EC19C0109}" destId="{F7F88B2E-04AD-4322-B174-ED54162B4609}" srcOrd="5" destOrd="0" presId="urn:microsoft.com/office/officeart/2005/8/layout/vList3"/>
    <dgm:cxn modelId="{D8D51061-5C37-4CCC-A683-985077AE44B2}" type="presParOf" srcId="{C0E0FDEF-E76D-4FD6-8EE9-D66EC19C0109}" destId="{7C15716A-891F-4D24-A65D-E76E25A7FD51}" srcOrd="6" destOrd="0" presId="urn:microsoft.com/office/officeart/2005/8/layout/vList3"/>
    <dgm:cxn modelId="{08DB11DE-87EC-4132-A49F-47D51FFDF8FD}" type="presParOf" srcId="{7C15716A-891F-4D24-A65D-E76E25A7FD51}" destId="{529C7676-45A8-4AA4-A696-F141D8EA7FE6}" srcOrd="0" destOrd="0" presId="urn:microsoft.com/office/officeart/2005/8/layout/vList3"/>
    <dgm:cxn modelId="{3443C342-3D56-43EA-98DC-03B9E825C8CE}" type="presParOf" srcId="{7C15716A-891F-4D24-A65D-E76E25A7FD51}" destId="{35CC7BDD-9BE3-4FFD-9D80-2AA1A8EADC2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71F42-337D-4237-A9B2-AB6DC61A8F34}">
      <dsp:nvSpPr>
        <dsp:cNvPr id="0" name=""/>
        <dsp:cNvSpPr/>
      </dsp:nvSpPr>
      <dsp:spPr>
        <a:xfrm rot="10800000">
          <a:off x="1191958" y="1344"/>
          <a:ext cx="5760015" cy="829597"/>
        </a:xfrm>
        <a:prstGeom prst="homePlate">
          <a:avLst/>
        </a:prstGeom>
        <a:solidFill>
          <a:srgbClr val="D7EC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2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核心理念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 rot="10800000">
        <a:off x="1399357" y="1344"/>
        <a:ext cx="5552616" cy="829597"/>
      </dsp:txXfrm>
    </dsp:sp>
    <dsp:sp modelId="{FAB66507-BC91-4856-993C-0A74000BC7DE}">
      <dsp:nvSpPr>
        <dsp:cNvPr id="0" name=""/>
        <dsp:cNvSpPr/>
      </dsp:nvSpPr>
      <dsp:spPr>
        <a:xfrm>
          <a:off x="1009858" y="1344"/>
          <a:ext cx="829597" cy="829597"/>
        </a:xfrm>
        <a:prstGeom prst="ellipse">
          <a:avLst/>
        </a:prstGeom>
        <a:solidFill>
          <a:srgbClr val="74B5E2"/>
        </a:solidFill>
        <a:ln w="12700" cap="flat" cmpd="sng" algn="ctr">
          <a:solidFill>
            <a:srgbClr val="74B5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435AE-FA39-4CA2-9BFD-71672D4A7725}">
      <dsp:nvSpPr>
        <dsp:cNvPr id="0" name=""/>
        <dsp:cNvSpPr/>
      </dsp:nvSpPr>
      <dsp:spPr>
        <a:xfrm rot="10800000">
          <a:off x="1191958" y="1078582"/>
          <a:ext cx="5760015" cy="829597"/>
        </a:xfrm>
        <a:prstGeom prst="homePlate">
          <a:avLst/>
        </a:prstGeom>
        <a:solidFill>
          <a:srgbClr val="D7EC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2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相關法規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 rot="10800000">
        <a:off x="1399357" y="1078582"/>
        <a:ext cx="5552616" cy="829597"/>
      </dsp:txXfrm>
    </dsp:sp>
    <dsp:sp modelId="{18EE4016-E494-47BF-BB4B-4C2DF8DC2C78}">
      <dsp:nvSpPr>
        <dsp:cNvPr id="0" name=""/>
        <dsp:cNvSpPr/>
      </dsp:nvSpPr>
      <dsp:spPr>
        <a:xfrm>
          <a:off x="1009858" y="1078582"/>
          <a:ext cx="829597" cy="829597"/>
        </a:xfrm>
        <a:prstGeom prst="ellipse">
          <a:avLst/>
        </a:prstGeom>
        <a:solidFill>
          <a:srgbClr val="74B5E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43E06-7EC6-47B1-8CF9-C2709D845912}">
      <dsp:nvSpPr>
        <dsp:cNvPr id="0" name=""/>
        <dsp:cNvSpPr/>
      </dsp:nvSpPr>
      <dsp:spPr>
        <a:xfrm rot="10800000">
          <a:off x="1191958" y="2155820"/>
          <a:ext cx="5760015" cy="829597"/>
        </a:xfrm>
        <a:prstGeom prst="homePlate">
          <a:avLst/>
        </a:prstGeom>
        <a:solidFill>
          <a:srgbClr val="D7EC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2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補充教材之運用與推廣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 rot="10800000">
        <a:off x="1399357" y="2155820"/>
        <a:ext cx="5552616" cy="829597"/>
      </dsp:txXfrm>
    </dsp:sp>
    <dsp:sp modelId="{328A14E6-B0B3-4864-87D5-D550237155B4}">
      <dsp:nvSpPr>
        <dsp:cNvPr id="0" name=""/>
        <dsp:cNvSpPr/>
      </dsp:nvSpPr>
      <dsp:spPr>
        <a:xfrm>
          <a:off x="1009858" y="2155820"/>
          <a:ext cx="829597" cy="829597"/>
        </a:xfrm>
        <a:prstGeom prst="ellipse">
          <a:avLst/>
        </a:prstGeom>
        <a:solidFill>
          <a:srgbClr val="74B5E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C7BDD-9BE3-4FFD-9D80-2AA1A8EADC29}">
      <dsp:nvSpPr>
        <dsp:cNvPr id="0" name=""/>
        <dsp:cNvSpPr/>
      </dsp:nvSpPr>
      <dsp:spPr>
        <a:xfrm rot="10800000">
          <a:off x="1191958" y="3233058"/>
          <a:ext cx="5760015" cy="829597"/>
        </a:xfrm>
        <a:prstGeom prst="homePlate">
          <a:avLst/>
        </a:prstGeom>
        <a:solidFill>
          <a:srgbClr val="D7EC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29" tIns="360000" rIns="256032" bIns="137160" numCol="1" spcCol="1270" anchor="ctr" anchorCtr="0">
          <a:noAutofit/>
        </a:bodyPr>
        <a:lstStyle/>
        <a:p>
          <a:pPr lvl="0" algn="ctr" defTabSz="16002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核評說明</a:t>
          </a:r>
          <a:endParaRPr lang="en-US" altLang="zh-TW" sz="3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399357" y="3233058"/>
        <a:ext cx="5552616" cy="829597"/>
      </dsp:txXfrm>
    </dsp:sp>
    <dsp:sp modelId="{529C7676-45A8-4AA4-A696-F141D8EA7FE6}">
      <dsp:nvSpPr>
        <dsp:cNvPr id="0" name=""/>
        <dsp:cNvSpPr/>
      </dsp:nvSpPr>
      <dsp:spPr>
        <a:xfrm>
          <a:off x="1009858" y="3233058"/>
          <a:ext cx="829597" cy="829597"/>
        </a:xfrm>
        <a:prstGeom prst="ellipse">
          <a:avLst/>
        </a:prstGeom>
        <a:solidFill>
          <a:srgbClr val="74B5E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A9D99-1C24-49C1-9C5D-E45CF4000E64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C0171-8397-4042-BBA2-761316DBC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0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全民國防教育相關法規、推廣及核評說明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0171-8397-4042-BBA2-761316DBC90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03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0171-8397-4042-BBA2-761316DBC90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19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加入「</a:t>
            </a:r>
            <a:r>
              <a:rPr lang="zh-TW" altLang="zh-TW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媒體素養</a:t>
            </a:r>
            <a:r>
              <a:rPr lang="zh-TW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」與「</a:t>
            </a:r>
            <a:r>
              <a:rPr lang="zh-TW" altLang="zh-TW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反恐</a:t>
            </a:r>
            <a:r>
              <a:rPr lang="zh-TW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」內容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：「防制假訊息」及「加強民眾反恐意識」是行政院今年的重點工作，本套教材加入「媒體素養」與「反恐」之內容，除推動政策外，更是落實「媒體素養」與「反恐」教育的向下扎根。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0171-8397-4042-BBA2-761316DBC90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28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加入「</a:t>
            </a:r>
            <a:r>
              <a:rPr lang="zh-TW" altLang="zh-TW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媒體素養</a:t>
            </a:r>
            <a:r>
              <a:rPr lang="zh-TW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」與「</a:t>
            </a:r>
            <a:r>
              <a:rPr lang="zh-TW" altLang="zh-TW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反恐</a:t>
            </a:r>
            <a:r>
              <a:rPr lang="zh-TW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」內容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：「防制假訊息」及「加強民眾反恐意識」是行政院今年的重點工作，本套教材加入「媒體素養」與「反恐」之內容，除推動政策外，更是落實「媒體素養」與「反恐」教育的向下扎根。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0171-8397-4042-BBA2-761316DBC90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66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加入「</a:t>
            </a:r>
            <a:r>
              <a:rPr lang="zh-TW" altLang="zh-TW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媒體素養</a:t>
            </a:r>
            <a:r>
              <a:rPr lang="zh-TW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」與「</a:t>
            </a:r>
            <a:r>
              <a:rPr lang="zh-TW" altLang="zh-TW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反恐</a:t>
            </a:r>
            <a:r>
              <a:rPr lang="zh-TW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」內容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：「防制假訊息」及「加強民眾反恐意識」是行政院今年的重點工作，本套教材加入「媒體素養」與「反恐」之內容，除推動政策外，更是落實「媒體素養」與「反恐」教育的向下扎根。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C0171-8397-4042-BBA2-761316DBC90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55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981200"/>
            <a:ext cx="64008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581400"/>
            <a:ext cx="5715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465263" y="6248400"/>
            <a:ext cx="18113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722688" y="6248400"/>
            <a:ext cx="27543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81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5B0573-2D1D-48C1-AA43-7199D0E21D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443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3888" y="609600"/>
            <a:ext cx="184785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30338" y="609600"/>
            <a:ext cx="539115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465263" y="6248400"/>
            <a:ext cx="18113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722688" y="6248400"/>
            <a:ext cx="27543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81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27F403-25A9-4822-B783-14E9A4A572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803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976170" cy="315482"/>
          </a:xfrm>
          <a:prstGeom prst="rect">
            <a:avLst/>
          </a:prstGeom>
        </p:spPr>
        <p:txBody>
          <a:bodyPr/>
          <a:lstStyle>
            <a:lvl1pPr>
              <a:defRPr sz="1200" u="none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289424" y="6565307"/>
            <a:ext cx="863125" cy="25993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91D0B787-03FF-442B-B615-013D4356DE65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3CCDEAE-F5E8-44A4-ABC1-F4385DAF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9234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465263" y="6248400"/>
            <a:ext cx="18113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722688" y="6248400"/>
            <a:ext cx="27543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81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124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0338" y="1981200"/>
            <a:ext cx="36195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02238" y="1981200"/>
            <a:ext cx="36195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465263" y="6248400"/>
            <a:ext cx="18113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722688" y="6248400"/>
            <a:ext cx="27543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81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52030D-7C2F-455A-BB91-4220B0D609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89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1465263" y="6248400"/>
            <a:ext cx="18113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722688" y="6248400"/>
            <a:ext cx="27543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81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C4BD23-5782-4ACC-B14B-723F910A8A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332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465263" y="6248400"/>
            <a:ext cx="18113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722688" y="6248400"/>
            <a:ext cx="27543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81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A37327-320C-470C-882B-20BA530BFE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401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1465263" y="6248400"/>
            <a:ext cx="18113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722688" y="6248400"/>
            <a:ext cx="27543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全民國防教育相關法規、推廣及核評說明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81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272247-82D6-4028-9AC5-07915637D8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4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465263" y="6248400"/>
            <a:ext cx="18113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722688" y="6248400"/>
            <a:ext cx="27543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81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367CB6-0166-4522-B980-A325CAB96C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119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465263" y="6248400"/>
            <a:ext cx="18113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722688" y="6248400"/>
            <a:ext cx="27543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81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CEA5F-4A81-42F3-9218-527EB15284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495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WINDOWS\Desktop\test\template20031024\27tp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0338" y="60960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0338" y="19812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頁尾版面配置區 16">
            <a:extLst>
              <a:ext uri="{FF2B5EF4-FFF2-40B4-BE49-F238E27FC236}">
                <a16:creationId xmlns:a16="http://schemas.microsoft.com/office/drawing/2014/main" id="{28C8C257-AC04-4C00-ADAF-43FDE8C07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6932" y="6499077"/>
            <a:ext cx="3619072" cy="31548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d.pymhs.tyc.edu.tw/nss/p/elementary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d.pymhs.tyc.edu.tw/nss/p/auxiliar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54782" y="541419"/>
            <a:ext cx="6488428" cy="3256858"/>
          </a:xfrm>
          <a:solidFill>
            <a:srgbClr val="D7ECF5"/>
          </a:solidFill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20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————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國防 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 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　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————</a:t>
            </a:r>
            <a:endParaRPr lang="zh-TW" altLang="en-US" sz="20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 bwMode="auto">
          <a:xfrm>
            <a:off x="6261815" y="4095546"/>
            <a:ext cx="2581395" cy="553779"/>
          </a:xfrm>
          <a:prstGeom prst="rect">
            <a:avLst/>
          </a:prstGeom>
          <a:solidFill>
            <a:srgbClr val="D7EC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報告者：王雪如教官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B07A617-5C2A-4074-86D4-81B045684691}"/>
              </a:ext>
            </a:extLst>
          </p:cNvPr>
          <p:cNvSpPr txBox="1">
            <a:spLocks/>
          </p:cNvSpPr>
          <p:nvPr/>
        </p:nvSpPr>
        <p:spPr bwMode="auto">
          <a:xfrm>
            <a:off x="5888070" y="2298521"/>
            <a:ext cx="2719600" cy="813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政策說明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2667154" y="849460"/>
            <a:ext cx="5940516" cy="813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國民中小學全民國防教育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3506427" y="1559322"/>
            <a:ext cx="4185138" cy="813275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融入式教學</a:t>
            </a:r>
            <a:endParaRPr lang="zh-TW" alt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44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0" y="1187508"/>
            <a:ext cx="7571255" cy="5670491"/>
          </a:xfrm>
          <a:solidFill>
            <a:srgbClr val="ECF6FA"/>
          </a:solidFill>
        </p:spPr>
        <p:txBody>
          <a:bodyPr lIns="360000" tIns="180000" rIns="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國民小學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教師手冊：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生活、綜合、健體及社會等學習領域，共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個單元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，每單元為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10-20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10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81E8FEED-9B1B-44C3-ADCE-0C7AC2D9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7F4110C-038D-4AA7-A5FB-6270F252C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53828"/>
              </p:ext>
            </p:extLst>
          </p:nvPr>
        </p:nvGraphicFramePr>
        <p:xfrm>
          <a:off x="1715854" y="2247900"/>
          <a:ext cx="6951663" cy="4513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090">
                  <a:extLst>
                    <a:ext uri="{9D8B030D-6E8A-4147-A177-3AD203B41FA5}">
                      <a16:colId xmlns:a16="http://schemas.microsoft.com/office/drawing/2014/main" val="2946821400"/>
                    </a:ext>
                  </a:extLst>
                </a:gridCol>
                <a:gridCol w="3028926">
                  <a:extLst>
                    <a:ext uri="{9D8B030D-6E8A-4147-A177-3AD203B41FA5}">
                      <a16:colId xmlns:a16="http://schemas.microsoft.com/office/drawing/2014/main" val="872656420"/>
                    </a:ext>
                  </a:extLst>
                </a:gridCol>
                <a:gridCol w="3163647">
                  <a:extLst>
                    <a:ext uri="{9D8B030D-6E8A-4147-A177-3AD203B41FA5}">
                      <a16:colId xmlns:a16="http://schemas.microsoft.com/office/drawing/2014/main" val="2304540371"/>
                    </a:ext>
                  </a:extLst>
                </a:gridCol>
              </a:tblGrid>
              <a:tr h="322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低年級</a:t>
                      </a:r>
                    </a:p>
                  </a:txBody>
                  <a:tcPr marL="43066" marR="43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中年級</a:t>
                      </a:r>
                    </a:p>
                  </a:txBody>
                  <a:tcPr marL="43066" marR="43066" marT="0" marB="0" anchor="ctr"/>
                </a:tc>
                <a:extLst>
                  <a:ext uri="{0D108BD9-81ED-4DB2-BD59-A6C34878D82A}">
                    <a16:rowId xmlns:a16="http://schemas.microsoft.com/office/drawing/2014/main" val="3641239902"/>
                  </a:ext>
                </a:extLst>
              </a:tr>
              <a:tr h="966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</a:t>
                      </a:r>
                    </a:p>
                  </a:txBody>
                  <a:tcPr marL="43066" marR="4306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逃生標誌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災防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逃生路線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災防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逃生方式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災防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tc>
                  <a:txBody>
                    <a:bodyPr/>
                    <a:lstStyle/>
                    <a:p>
                      <a:pPr marL="103505"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extLst>
                  <a:ext uri="{0D108BD9-81ED-4DB2-BD59-A6C34878D82A}">
                    <a16:rowId xmlns:a16="http://schemas.microsoft.com/office/drawing/2014/main" val="4033069044"/>
                  </a:ext>
                </a:extLst>
              </a:tr>
              <a:tr h="966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綜合活動</a:t>
                      </a:r>
                    </a:p>
                  </a:txBody>
                  <a:tcPr marL="43066" marR="4306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密碼大作戰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保密重要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國家機密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保密重要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保密我最行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保密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個資安全</a:t>
                      </a:r>
                    </a:p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密不可失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國安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逃生路線</a:t>
                      </a:r>
                    </a:p>
                  </a:txBody>
                  <a:tcPr marL="43066" marR="43066" marT="0" marB="0"/>
                </a:tc>
                <a:extLst>
                  <a:ext uri="{0D108BD9-81ED-4DB2-BD59-A6C34878D82A}">
                    <a16:rowId xmlns:a16="http://schemas.microsoft.com/office/drawing/2014/main" val="58511790"/>
                  </a:ext>
                </a:extLst>
              </a:tr>
              <a:tr h="644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生活課程</a:t>
                      </a:r>
                    </a:p>
                  </a:txBody>
                  <a:tcPr marL="43066" marR="4306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國旗、國歌、國花</a:t>
                      </a:r>
                    </a:p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阿兵哥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軍種及任務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extLst>
                  <a:ext uri="{0D108BD9-81ED-4DB2-BD59-A6C34878D82A}">
                    <a16:rowId xmlns:a16="http://schemas.microsoft.com/office/drawing/2014/main" val="3913709357"/>
                  </a:ext>
                </a:extLst>
              </a:tr>
              <a:tr h="966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</a:p>
                  </a:txBody>
                  <a:tcPr marL="43066" marR="430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美麗的家郷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戰爭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有地雷的家郷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北竿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03505"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戰史、戰役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extLst>
                  <a:ext uri="{0D108BD9-81ED-4DB2-BD59-A6C34878D82A}">
                    <a16:rowId xmlns:a16="http://schemas.microsoft.com/office/drawing/2014/main" val="2996082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6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0" y="1187508"/>
            <a:ext cx="7571255" cy="5670491"/>
          </a:xfrm>
          <a:solidFill>
            <a:srgbClr val="ECF6FA"/>
          </a:solidFill>
        </p:spPr>
        <p:txBody>
          <a:bodyPr lIns="360000" tIns="180000" rIns="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國民小學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教師手冊：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生活、綜合、健體及社會等學習領域，共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個單元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，每單元為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10-20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11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81E8FEED-9B1B-44C3-ADCE-0C7AC2D9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EF85EA1-1979-4981-83D5-2CAB7D7BB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41508"/>
              </p:ext>
            </p:extLst>
          </p:nvPr>
        </p:nvGraphicFramePr>
        <p:xfrm>
          <a:off x="1656650" y="2256801"/>
          <a:ext cx="7199312" cy="4361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712">
                  <a:extLst>
                    <a:ext uri="{9D8B030D-6E8A-4147-A177-3AD203B41FA5}">
                      <a16:colId xmlns:a16="http://schemas.microsoft.com/office/drawing/2014/main" val="634046982"/>
                    </a:ext>
                  </a:extLst>
                </a:gridCol>
                <a:gridCol w="3513588">
                  <a:extLst>
                    <a:ext uri="{9D8B030D-6E8A-4147-A177-3AD203B41FA5}">
                      <a16:colId xmlns:a16="http://schemas.microsoft.com/office/drawing/2014/main" val="734419990"/>
                    </a:ext>
                  </a:extLst>
                </a:gridCol>
                <a:gridCol w="2779012">
                  <a:extLst>
                    <a:ext uri="{9D8B030D-6E8A-4147-A177-3AD203B41FA5}">
                      <a16:colId xmlns:a16="http://schemas.microsoft.com/office/drawing/2014/main" val="8900584"/>
                    </a:ext>
                  </a:extLst>
                </a:gridCol>
              </a:tblGrid>
              <a:tr h="257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高年級</a:t>
                      </a:r>
                    </a:p>
                  </a:txBody>
                  <a:tcPr marL="43066" marR="4306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 anchor="ctr"/>
                </a:tc>
                <a:extLst>
                  <a:ext uri="{0D108BD9-81ED-4DB2-BD59-A6C34878D82A}">
                    <a16:rowId xmlns:a16="http://schemas.microsoft.com/office/drawing/2014/main" val="3175410114"/>
                  </a:ext>
                </a:extLst>
              </a:tr>
              <a:tr h="986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</a:t>
                      </a:r>
                    </a:p>
                  </a:txBody>
                  <a:tcPr marL="43066" marR="4306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唇齒相依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國安重要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食安與國安</a:t>
                      </a: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團結拔河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國家認同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國家運動棒球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國家認同、愛國心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全民防疫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全民防衛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extLst>
                  <a:ext uri="{0D108BD9-81ED-4DB2-BD59-A6C34878D82A}">
                    <a16:rowId xmlns:a16="http://schemas.microsoft.com/office/drawing/2014/main" val="3803372751"/>
                  </a:ext>
                </a:extLst>
              </a:tr>
              <a:tr h="8612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綜合活動</a:t>
                      </a:r>
                    </a:p>
                  </a:txBody>
                  <a:tcPr marL="43066" marR="43066" marT="0" marB="0" anchor="ctr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災害及逃生器材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災防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地震來了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防震演練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有備無患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緊急避難包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extLst>
                  <a:ext uri="{0D108BD9-81ED-4DB2-BD59-A6C34878D82A}">
                    <a16:rowId xmlns:a16="http://schemas.microsoft.com/office/drawing/2014/main" val="3823209994"/>
                  </a:ext>
                </a:extLst>
              </a:tr>
              <a:tr h="2202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</a:p>
                  </a:txBody>
                  <a:tcPr marL="43066" marR="4306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戰火下的孩子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國安、戰爭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家與國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國家意涵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軍隊與國家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國安重要性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離臺灣最遠的島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南沙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國家主權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國家安全達人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脅協國安的因素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最後一課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國家及國防重要、國家認同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護民先鋒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國防是漁業經濟的堡壘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閃亮的護照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國家價值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萬事安啦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演習、動員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衛星影像與國防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國防科技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國防科技自主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國防科技、國防政策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3066" marR="43066" marT="0" marB="0"/>
                </a:tc>
                <a:extLst>
                  <a:ext uri="{0D108BD9-81ED-4DB2-BD59-A6C34878D82A}">
                    <a16:rowId xmlns:a16="http://schemas.microsoft.com/office/drawing/2014/main" val="74895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03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0" y="1187508"/>
            <a:ext cx="7571255" cy="5670491"/>
          </a:xfrm>
          <a:solidFill>
            <a:srgbClr val="ECF6FA"/>
          </a:solidFill>
        </p:spPr>
        <p:txBody>
          <a:bodyPr lIns="360000" tIns="180000" rIns="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教師手冊：綜合、健體、社會、自然與生活科技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個單元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，每單元為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20-40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12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81E8FEED-9B1B-44C3-ADCE-0C7AC2D9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6C0069F-7DCE-4F2B-A6C8-BF24F54F2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28485"/>
              </p:ext>
            </p:extLst>
          </p:nvPr>
        </p:nvGraphicFramePr>
        <p:xfrm>
          <a:off x="2516045" y="2332615"/>
          <a:ext cx="5360803" cy="4266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962">
                  <a:extLst>
                    <a:ext uri="{9D8B030D-6E8A-4147-A177-3AD203B41FA5}">
                      <a16:colId xmlns:a16="http://schemas.microsoft.com/office/drawing/2014/main" val="2309831408"/>
                    </a:ext>
                  </a:extLst>
                </a:gridCol>
                <a:gridCol w="4437841">
                  <a:extLst>
                    <a:ext uri="{9D8B030D-6E8A-4147-A177-3AD203B41FA5}">
                      <a16:colId xmlns:a16="http://schemas.microsoft.com/office/drawing/2014/main" val="1503396102"/>
                    </a:ext>
                  </a:extLst>
                </a:gridCol>
              </a:tblGrid>
              <a:tr h="266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0521" marR="30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</a:t>
                      </a:r>
                    </a:p>
                  </a:txBody>
                  <a:tcPr marL="30521" marR="30521" marT="0" marB="0" anchor="ctr"/>
                </a:tc>
                <a:extLst>
                  <a:ext uri="{0D108BD9-81ED-4DB2-BD59-A6C34878D82A}">
                    <a16:rowId xmlns:a16="http://schemas.microsoft.com/office/drawing/2014/main" val="798309108"/>
                  </a:ext>
                </a:extLst>
              </a:tr>
              <a:tr h="1333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</a:t>
                      </a:r>
                    </a:p>
                  </a:txBody>
                  <a:tcPr marL="30521" marR="30521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青春大躍進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趣味體能戰鬥營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揭開生物戰劑的黑盒子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淺談窮人原子彈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反恐行動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急救小尖兵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防災總動員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校園環境偵查員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0521" marR="30521" marT="0" marB="0"/>
                </a:tc>
                <a:extLst>
                  <a:ext uri="{0D108BD9-81ED-4DB2-BD59-A6C34878D82A}">
                    <a16:rowId xmlns:a16="http://schemas.microsoft.com/office/drawing/2014/main" val="3977323217"/>
                  </a:ext>
                </a:extLst>
              </a:tr>
              <a:tr h="106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綜合活動</a:t>
                      </a:r>
                    </a:p>
                  </a:txBody>
                  <a:tcPr marL="30521" marR="30521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荒野好「火」伴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「騙假」不留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飲水安全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取水與淨水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非常狀態下的通訊方式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0521" marR="30521" marT="0" marB="0"/>
                </a:tc>
                <a:extLst>
                  <a:ext uri="{0D108BD9-81ED-4DB2-BD59-A6C34878D82A}">
                    <a16:rowId xmlns:a16="http://schemas.microsoft.com/office/drawing/2014/main" val="1757368090"/>
                  </a:ext>
                </a:extLst>
              </a:tr>
              <a:tr h="16000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生活科技</a:t>
                      </a:r>
                    </a:p>
                  </a:txBody>
                  <a:tcPr marL="30521" marR="30521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資訊戰爭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化學武器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海中蛟龍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潛艦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國防工業的基礎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鋼鐡與合金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能源的安全與維護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災害防救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危機總動員</a:t>
                      </a:r>
                    </a:p>
                  </a:txBody>
                  <a:tcPr marL="30521" marR="30521" marT="0" marB="0"/>
                </a:tc>
                <a:extLst>
                  <a:ext uri="{0D108BD9-81ED-4DB2-BD59-A6C34878D82A}">
                    <a16:rowId xmlns:a16="http://schemas.microsoft.com/office/drawing/2014/main" val="3056691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70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0" y="1187508"/>
            <a:ext cx="7571255" cy="5670491"/>
          </a:xfrm>
          <a:solidFill>
            <a:srgbClr val="ECF6FA"/>
          </a:solidFill>
        </p:spPr>
        <p:txBody>
          <a:bodyPr lIns="360000" tIns="180000" rIns="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教師手冊：綜合、健體、社會、自然與生活科技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個單元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，每單元為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20-40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13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81E8FEED-9B1B-44C3-ADCE-0C7AC2D9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680F5DC-3F5F-424B-BE42-33D55BF40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01772"/>
              </p:ext>
            </p:extLst>
          </p:nvPr>
        </p:nvGraphicFramePr>
        <p:xfrm>
          <a:off x="2013573" y="2354079"/>
          <a:ext cx="6275852" cy="4065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460">
                  <a:extLst>
                    <a:ext uri="{9D8B030D-6E8A-4147-A177-3AD203B41FA5}">
                      <a16:colId xmlns:a16="http://schemas.microsoft.com/office/drawing/2014/main" val="1698503328"/>
                    </a:ext>
                  </a:extLst>
                </a:gridCol>
                <a:gridCol w="2724696">
                  <a:extLst>
                    <a:ext uri="{9D8B030D-6E8A-4147-A177-3AD203B41FA5}">
                      <a16:colId xmlns:a16="http://schemas.microsoft.com/office/drawing/2014/main" val="2327787219"/>
                    </a:ext>
                  </a:extLst>
                </a:gridCol>
                <a:gridCol w="2724696">
                  <a:extLst>
                    <a:ext uri="{9D8B030D-6E8A-4147-A177-3AD203B41FA5}">
                      <a16:colId xmlns:a16="http://schemas.microsoft.com/office/drawing/2014/main" val="4045540927"/>
                    </a:ext>
                  </a:extLst>
                </a:gridCol>
              </a:tblGrid>
              <a:tr h="2659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771" marR="357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</a:t>
                      </a:r>
                    </a:p>
                  </a:txBody>
                  <a:tcPr marL="35771" marR="35771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252472"/>
                  </a:ext>
                </a:extLst>
              </a:tr>
              <a:tr h="100387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歷史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中法戰爭中的臺灣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八二三砲戰的啟示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備戰而不求戰的墨子</a:t>
                      </a:r>
                    </a:p>
                    <a:p>
                      <a:pPr marL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以寡擊眾的赤壁之戰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全民防衛、平戰結合的以色列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771" marR="35771" marT="0" marB="0"/>
                </a:tc>
                <a:extLst>
                  <a:ext uri="{0D108BD9-81ED-4DB2-BD59-A6C34878D82A}">
                    <a16:rowId xmlns:a16="http://schemas.microsoft.com/office/drawing/2014/main" val="3263140552"/>
                  </a:ext>
                </a:extLst>
              </a:tr>
              <a:tr h="10482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地理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海洋主權大哉問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人口問題也是國安問題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marL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石油與水的爭奪戰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西北航道的戰略地位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771" marR="35771" marT="0" marB="0"/>
                </a:tc>
                <a:extLst>
                  <a:ext uri="{0D108BD9-81ED-4DB2-BD59-A6C34878D82A}">
                    <a16:rowId xmlns:a16="http://schemas.microsoft.com/office/drawing/2014/main" val="1083927815"/>
                  </a:ext>
                </a:extLst>
              </a:tr>
              <a:tr h="13291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公民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我在全民防衛動員中的角色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國防武器的變遷</a:t>
                      </a: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marL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國防與國家安全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從家庭經濟看國家國防預算</a:t>
                      </a:r>
                    </a:p>
                    <a:p>
                      <a:pPr marL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771" marR="35771" marT="0" marB="0"/>
                </a:tc>
                <a:extLst>
                  <a:ext uri="{0D108BD9-81ED-4DB2-BD59-A6C34878D82A}">
                    <a16:rowId xmlns:a16="http://schemas.microsoft.com/office/drawing/2014/main" val="3638737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4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295030" cy="161697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年及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年補充教材說明：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電子檔案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已置於全民國防教育學科中心「國中小融入教育」專區提供師生及民眾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免費下載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14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798C23E-A1B9-4AC9-BEC5-4D6D16C5D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48" y="2901985"/>
            <a:ext cx="2560424" cy="3600000"/>
          </a:xfrm>
          <a:prstGeom prst="rect">
            <a:avLst/>
          </a:prstGeom>
        </p:spPr>
      </p:pic>
      <p:pic>
        <p:nvPicPr>
          <p:cNvPr id="13" name="圖片 12">
            <a:hlinkClick r:id="rId3"/>
            <a:extLst>
              <a:ext uri="{FF2B5EF4-FFF2-40B4-BE49-F238E27FC236}">
                <a16:creationId xmlns:a16="http://schemas.microsoft.com/office/drawing/2014/main" id="{50BBBBDA-65D2-400F-9A54-7CAEFC390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006" y="2901985"/>
            <a:ext cx="2564255" cy="3600000"/>
          </a:xfrm>
          <a:prstGeom prst="rect">
            <a:avLst/>
          </a:prstGeom>
        </p:spPr>
      </p:pic>
      <p:sp>
        <p:nvSpPr>
          <p:cNvPr id="14" name="頁尾版面配置區 16">
            <a:extLst>
              <a:ext uri="{FF2B5EF4-FFF2-40B4-BE49-F238E27FC236}">
                <a16:creationId xmlns:a16="http://schemas.microsoft.com/office/drawing/2014/main" id="{3E2C84C2-F4C2-4223-9548-6CB1D4D9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44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553716" cy="530702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年補充教材說明：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十二年國民基本教育課程綱要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檢討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配合學生認知發展，結合學生生活經驗，更符合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內容上擇選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全民國防教育課程綱要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及國民中小學各領域課程綱要中最具關聯性的素材，理念上更強調學生的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對應表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融入各類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演習與動員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之意涵，以強化團結合作與溝通互動的能力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多元、活潑及生動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的方式呈現全民國防教育內容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15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D4DA5DAA-E35B-4C5E-8C90-1EBB9B35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933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553716" cy="530702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年補充教材說明：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：將每一單元設計為完整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的一堂課，教師可於「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」使用，亦可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擷取部分內容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於各領域課程進行全民國防教育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融入教學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，並運用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學生概念。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學生讀本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：使用大量圖片及照片，並以遊戲、故事、漫畫等多元活潑生動方式呈現，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吸引學生閱讀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，引導學生主動發現國防事務與生活密不可分。</a:t>
            </a:r>
          </a:p>
          <a:p>
            <a:pPr marL="457200" indent="-457200">
              <a:buFont typeface="+mj-lt"/>
              <a:buAutoNum type="arabicParenR"/>
            </a:pPr>
            <a:endParaRPr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16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19CF438D-0349-4800-8DEE-CB5CFF58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264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0" y="1187509"/>
            <a:ext cx="7533155" cy="4689416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年補充教材說明：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年級、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年級及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年級等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endParaRPr lang="en-US" altLang="zh-TW" sz="2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混合領域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方式編排，俾利學生跨領域、加深加廣學習。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製「教師手冊」及「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學生讀本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」共計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冊，印製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萬餘冊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逕配送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至全國</a:t>
            </a:r>
            <a:r>
              <a:rPr lang="en-US" altLang="zh-TW" sz="24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3,599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所公私立國民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中小學，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年加印配送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仟餘冊，</a:t>
            </a:r>
            <a:r>
              <a:rPr lang="en-US" altLang="zh-TW" sz="2400" b="1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配送</a:t>
            </a:r>
            <a:r>
              <a:rPr lang="en-US" altLang="zh-TW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萬餘冊</a:t>
            </a:r>
            <a:endParaRPr lang="en-US" altLang="zh-TW" sz="24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17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18E5CE78-2DDE-494A-B7BA-F8B5F283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232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553716" cy="5307020"/>
          </a:xfrm>
          <a:solidFill>
            <a:srgbClr val="ECF6FA"/>
          </a:solidFill>
        </p:spPr>
        <p:txBody>
          <a:bodyPr lIns="360000" tIns="180000" rIns="18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年補充教材說明：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增編「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學生讀本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」：國民中小學是閱讀素養是重要的養成階段，且為呼應「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閱讀教育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」之推廣，今年特別增編學生讀本，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若教師無暇進行融入教學，可便利學生自行閱讀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未提供光碟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電子書檔案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於全民國防教育學科中心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「國中小融入教育」專區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提供師生及民眾免費下載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18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3575DD8C-4A8E-4068-8D6E-8AECC2A0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1190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0" y="1187509"/>
            <a:ext cx="3285005" cy="530702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年補充教材說明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冊皆包含「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國家與安全生活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機械與國防科技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救災防災與動員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參閲教師手冊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，並加入「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媒體素養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2400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19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18E5CE78-2DDE-494A-B7BA-F8B5F283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990998"/>
            <a:ext cx="4186819" cy="59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4118074125"/>
              </p:ext>
            </p:extLst>
          </p:nvPr>
        </p:nvGraphicFramePr>
        <p:xfrm>
          <a:off x="1182168" y="1679010"/>
          <a:ext cx="7961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橢圓 14"/>
          <p:cNvSpPr/>
          <p:nvPr/>
        </p:nvSpPr>
        <p:spPr>
          <a:xfrm>
            <a:off x="1400964" y="208042"/>
            <a:ext cx="1359328" cy="1359328"/>
          </a:xfrm>
          <a:prstGeom prst="ellipse">
            <a:avLst/>
          </a:prstGeom>
          <a:solidFill>
            <a:srgbClr val="D7ECF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文字方塊 15"/>
          <p:cNvSpPr txBox="1"/>
          <p:nvPr/>
        </p:nvSpPr>
        <p:spPr>
          <a:xfrm>
            <a:off x="1491240" y="514406"/>
            <a:ext cx="126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大綱</a:t>
            </a: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0079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20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F62D3CDF-F3B9-4B77-A710-A56BCFB58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269142"/>
              </p:ext>
            </p:extLst>
          </p:nvPr>
        </p:nvGraphicFramePr>
        <p:xfrm>
          <a:off x="1491979" y="1647823"/>
          <a:ext cx="742648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296">
                  <a:extLst>
                    <a:ext uri="{9D8B030D-6E8A-4147-A177-3AD203B41FA5}">
                      <a16:colId xmlns:a16="http://schemas.microsoft.com/office/drawing/2014/main" val="44192295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73314984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3371977189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121316689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349071833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730742947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97874283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90644748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88905774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2228726"/>
                    </a:ext>
                  </a:extLst>
                </a:gridCol>
                <a:gridCol w="660290">
                  <a:extLst>
                    <a:ext uri="{9D8B030D-6E8A-4147-A177-3AD203B41FA5}">
                      <a16:colId xmlns:a16="http://schemas.microsoft.com/office/drawing/2014/main" val="2683253599"/>
                    </a:ext>
                  </a:extLst>
                </a:gridCol>
              </a:tblGrid>
              <a:tr h="596328">
                <a:tc gridSpan="2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媒體素養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國際教育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防災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514802"/>
                  </a:ext>
                </a:extLst>
              </a:tr>
              <a:tr h="40767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國小低年級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P7-12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P15-16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227083"/>
                  </a:ext>
                </a:extLst>
              </a:tr>
              <a:tr h="37719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P10-12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P16-17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970514"/>
                  </a:ext>
                </a:extLst>
              </a:tr>
              <a:tr h="40386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國小中高年級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P17-18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P3-4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P9-10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466923"/>
                  </a:ext>
                </a:extLst>
              </a:tr>
              <a:tr h="4591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P9-12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P15-17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P4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628507"/>
                  </a:ext>
                </a:extLst>
              </a:tr>
              <a:tr h="45720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P9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P9-10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P7-8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P3-6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P1-2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P17-18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451308"/>
                  </a:ext>
                </a:extLst>
              </a:tr>
              <a:tr h="5970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P10-P12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掛圖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P4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P10-11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P9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P5-7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227125"/>
                  </a:ext>
                </a:extLst>
              </a:tr>
            </a:tbl>
          </a:graphicData>
        </a:graphic>
      </p:graphicFrame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C3C4F93B-CC18-4619-869F-4D35A5FB7CD1}"/>
              </a:ext>
            </a:extLst>
          </p:cNvPr>
          <p:cNvSpPr txBox="1">
            <a:spLocks/>
          </p:cNvSpPr>
          <p:nvPr/>
        </p:nvSpPr>
        <p:spPr bwMode="auto">
          <a:xfrm>
            <a:off x="1410821" y="973504"/>
            <a:ext cx="7553716" cy="6171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0" tIns="180000" rIns="360000" bIns="180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年補充教材相關議題：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16">
            <a:extLst>
              <a:ext uri="{FF2B5EF4-FFF2-40B4-BE49-F238E27FC236}">
                <a16:creationId xmlns:a16="http://schemas.microsoft.com/office/drawing/2014/main" id="{BEF0AC25-652B-4E6A-9270-6818D3E7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478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553716" cy="530702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運用及推廣建議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教育部未律定統一作法，各校自行規劃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律定補充教材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管理單位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或人員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補充教材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留校運用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，勿分發予學生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2~3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本學生讀本納為圖書館藏書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，並列為「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推薦圖書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月推薦圖書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日為全民國防教育日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，亦為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軍人節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建議辦理各項「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閱讀推廣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」活動，鼓勵學生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閱讀學生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：圖書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，張貼新書海報行銷等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圖書館列為推薦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endParaRPr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21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29A02CB7-56E4-4B68-B6B2-E5255542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557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553716" cy="530702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運用及推廣建議：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建議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依最大之班級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學生人數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預留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學生讀本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0" lvl="1" indent="-457200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供教師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融入教學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時借用，學生人手一冊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0" lvl="1" indent="-457200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納入「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班級書香（箱）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」，依其流通制度傳閱各年級班級學生閱讀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0" lvl="1" indent="-457200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請「晨間故事媽媽（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閱讀志工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）」導讀及宣導，學生人手一冊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0" lvl="1" indent="-457200">
              <a:buFont typeface="Wingdings" panose="05000000000000000000" pitchFamily="2" charset="2"/>
              <a:buChar char="l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22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3DA756AA-4A31-4ABC-9B01-2E0A22FA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8950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553716" cy="530702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運用及推廣建議：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教師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方面：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儘量宣導，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使每位教師都知道補充教材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年國小版及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年國中版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，以利推動融入教學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建議於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縣市教師相關研習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中，運用部份時間說明補充教材之運用及推廣（或辦理種子教師研習）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建議於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校內相關教學會議或校務會議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中，說明補充教材之運用及推廣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 startAt="2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 startAt="2"/>
            </a:pPr>
            <a:endParaRPr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23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9C6EFBFC-94A0-4EE1-B5D3-CF3E6ACC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533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553716" cy="530702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運用及推廣建議：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學校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方面：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建議辦理校內補充教材之學生心得寫作、書法或海報（漫畫）等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競賽或活動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建議將補充教材納入「全民國防教育宣導專區」運用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鼓勵各領域教師進行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融入教學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建議辦理校內融入教學之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教師經驗分享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建議予以積極推動融入教學之教師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24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BDD07823-F67A-45F8-AA33-C67E90BC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5100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553716" cy="530702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運用及推廣建議：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縣市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方面：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鼓勵各校進行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融入教學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辦理縣市內融入教學之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教師經驗分享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建議辦理縣市內融入教學之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教案徵選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建議辦理縣市內補充教材運用推廣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績優學校經驗分享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列為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種子學校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或示範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建議辦理縣市內補充教材之學生心得寫作、書法或海報（漫畫）等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競賽或活動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予以積極推動融入教學之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學校及教師獎勵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25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1C5A9166-AA41-4071-91FF-16840683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2002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399804" cy="530702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補充教材之運用及推廣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將納為各縣市政府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精神動員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考評項目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，建議呈現成果如下：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學生讀本之「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閱讀推廣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」成果，如：列為推薦圖書、納入「班級書香（箱）」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閱讀人次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融入教學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：領域、堂次等</a:t>
            </a: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競賽或活動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：學生之心得寫作、書法或海報（漫畫）等；教師之教案徵選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：補充教材說明推廣、教師融入教學及績優學校推廣之經驗分享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場次、人數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積極推廣之學校及教師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校數、人數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26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核評說明</a:t>
              </a: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545E1035-04AB-419F-A8FA-BF816B37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56205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399804" cy="5307020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補充教材之運用及推廣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將納為各縣市政府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精神動員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考評項目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，建議呈現成果如下：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 startAt="6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辦理多元輔教及擴大教育宣導活動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軍事歷史古道         台灣眷村         國防軍事公園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27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核評說明</a:t>
              </a: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98" y="3723751"/>
            <a:ext cx="1922544" cy="270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70" y="3723751"/>
            <a:ext cx="1918263" cy="27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05" y="3723751"/>
            <a:ext cx="1926421" cy="2700000"/>
          </a:xfrm>
          <a:prstGeom prst="rect">
            <a:avLst/>
          </a:prstGeom>
        </p:spPr>
      </p:pic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426C6CAB-A63E-4C53-9F7B-718ED1D4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16345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28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結語</a:t>
              </a: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DBC8B2-21C9-468E-9B4C-66A0C3976E9C}"/>
              </a:ext>
            </a:extLst>
          </p:cNvPr>
          <p:cNvSpPr/>
          <p:nvPr/>
        </p:nvSpPr>
        <p:spPr>
          <a:xfrm>
            <a:off x="1731290" y="1864851"/>
            <a:ext cx="6911150" cy="3077766"/>
          </a:xfrm>
          <a:prstGeom prst="rect">
            <a:avLst/>
          </a:prstGeom>
          <a:solidFill>
            <a:srgbClr val="D7ECF5"/>
          </a:solidFill>
        </p:spPr>
        <p:txBody>
          <a:bodyPr wrap="square">
            <a:spAutoFit/>
          </a:bodyPr>
          <a:lstStyle/>
          <a:p>
            <a:pPr marL="85725" algn="ctr">
              <a:lnSpc>
                <a:spcPct val="150000"/>
              </a:lnSpc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為全民做國防教育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algn="ctr">
              <a:lnSpc>
                <a:spcPct val="150000"/>
              </a:lnSpc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用教育做全民國防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>
              <a:lnSpc>
                <a:spcPct val="200000"/>
              </a:lnSpc>
              <a:buNone/>
            </a:pPr>
            <a:endParaRPr lang="zh-TW" altLang="en-US" sz="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C5B78D6D-C2D5-4961-A868-5C2B620B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01982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29</a:t>
            </a:fld>
            <a:endParaRPr lang="en-US" altLang="zh-TW" dirty="0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3249428" y="2479947"/>
            <a:ext cx="3672665" cy="813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6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3249316" y="3277038"/>
            <a:ext cx="3672816" cy="813275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167936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3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2"/>
            <a:ext cx="5755360" cy="784625"/>
            <a:chOff x="1615891" y="1234"/>
            <a:chExt cx="5294618" cy="1129140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>
              <a:off x="1898175" y="1234"/>
              <a:ext cx="5012333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全民國防教育之核心理念</a:t>
              </a: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1515596" y="1054603"/>
            <a:ext cx="7285504" cy="5510703"/>
          </a:xfrm>
          <a:solidFill>
            <a:srgbClr val="ECF6FA"/>
          </a:solidFill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全民國防教育的目標不是鼓勵學生從軍：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不是傳統的軍訓教育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從「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」的角度連結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安全、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安全、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安全、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安全至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著重引導學生主動發現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國防事務與生活密不可分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，另透過各類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防災演練與實作活動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，強化團隊合作的精神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使國民能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理性思考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國家的處境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建立學生「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國家意識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國家認同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支持國防，凝聚全民國防共識，為國家安全儲備無形之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精神戰力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教育是最廉價的國防        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教育是最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首要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的國防</a:t>
            </a:r>
            <a:endParaRPr lang="en-US" altLang="zh-TW" sz="24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箭號: 向右 11">
            <a:extLst>
              <a:ext uri="{FF2B5EF4-FFF2-40B4-BE49-F238E27FC236}">
                <a16:creationId xmlns:a16="http://schemas.microsoft.com/office/drawing/2014/main" id="{2A338B34-E6D5-4057-BD95-F82DA5222C6A}"/>
              </a:ext>
            </a:extLst>
          </p:cNvPr>
          <p:cNvSpPr/>
          <p:nvPr/>
        </p:nvSpPr>
        <p:spPr>
          <a:xfrm>
            <a:off x="5158348" y="6092084"/>
            <a:ext cx="451876" cy="3154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頁尾版面配置區 16">
            <a:extLst>
              <a:ext uri="{FF2B5EF4-FFF2-40B4-BE49-F238E27FC236}">
                <a16:creationId xmlns:a16="http://schemas.microsoft.com/office/drawing/2014/main" id="{CF325F92-7C8C-44B2-866E-6ADDE453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5260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4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89" y="198144"/>
            <a:ext cx="7878703" cy="784623"/>
            <a:chOff x="1615891" y="1237"/>
            <a:chExt cx="6558134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>
              <a:off x="1898175" y="1237"/>
              <a:ext cx="6275850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全民國防教育相關法規</a:t>
              </a: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群組 2"/>
          <p:cNvGrpSpPr/>
          <p:nvPr/>
        </p:nvGrpSpPr>
        <p:grpSpPr>
          <a:xfrm>
            <a:off x="1494725" y="1307588"/>
            <a:ext cx="7260085" cy="1105516"/>
            <a:chOff x="1360714" y="1241175"/>
            <a:chExt cx="7260085" cy="1105516"/>
          </a:xfrm>
        </p:grpSpPr>
        <p:sp>
          <p:nvSpPr>
            <p:cNvPr id="12" name="內容版面配置區 1"/>
            <p:cNvSpPr txBox="1">
              <a:spLocks/>
            </p:cNvSpPr>
            <p:nvPr/>
          </p:nvSpPr>
          <p:spPr bwMode="gray">
            <a:xfrm>
              <a:off x="3367404" y="1300959"/>
              <a:ext cx="5253395" cy="1045732"/>
            </a:xfrm>
            <a:prstGeom prst="rect">
              <a:avLst/>
            </a:prstGeom>
            <a:solidFill>
              <a:srgbClr val="D7ECF5">
                <a:alpha val="89804"/>
              </a:srgbClr>
            </a:solidFill>
            <a:ln>
              <a:noFill/>
            </a:ln>
            <a:effectLst/>
            <a:extLst/>
          </p:spPr>
          <p:txBody>
            <a:bodyPr vert="horz" wrap="square" lIns="54000" tIns="180000" rIns="54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spcAft>
                  <a:spcPts val="1000"/>
                </a:spcAft>
                <a:buNone/>
                <a:defRPr/>
              </a:pP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1900" b="1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全民國防教育法  </a:t>
              </a: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</a:t>
              </a: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0" indent="0" eaLnBrk="1" hangingPunct="1">
                <a:spcBef>
                  <a:spcPct val="0"/>
                </a:spcBef>
                <a:spcAft>
                  <a:spcPts val="1000"/>
                </a:spcAft>
                <a:buNone/>
                <a:defRPr/>
              </a:pP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1900" b="1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全民防衛動員準備法  </a:t>
              </a: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</a:t>
              </a: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14</a:t>
              </a:r>
              <a:r>
                <a:rPr lang="zh-TW" altLang="en-US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1" name="內容版面配置區 1"/>
            <p:cNvSpPr txBox="1">
              <a:spLocks/>
            </p:cNvSpPr>
            <p:nvPr/>
          </p:nvSpPr>
          <p:spPr bwMode="gray">
            <a:xfrm>
              <a:off x="1360714" y="1286094"/>
              <a:ext cx="1937107" cy="494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eaLnBrk="1" hangingPunct="1">
                <a:lnSpc>
                  <a:spcPts val="6000"/>
                </a:lnSpc>
                <a:spcAft>
                  <a:spcPts val="0"/>
                </a:spcAft>
                <a:buClr>
                  <a:schemeClr val="tx2"/>
                </a:buClr>
                <a:buFont typeface="Wingdings" pitchFamily="2" charset="2"/>
                <a:buNone/>
                <a:defRPr sz="360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ts val="12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200">
                  <a:ea typeface="+mj-ea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chemeClr val="accent2"/>
                </a:buClr>
                <a:buChar char="•"/>
                <a:defRPr>
                  <a:ea typeface="+mj-ea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har char="–"/>
                <a:defRPr sz="1600">
                  <a:ea typeface="+mj-ea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har char="»"/>
                <a:defRPr sz="2000">
                  <a:ea typeface="+mj-ea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TW" altLang="en-US" sz="3200" b="1" dirty="0">
                  <a:solidFill>
                    <a:schemeClr val="tx1"/>
                  </a:solidFill>
                  <a:effectLst/>
                  <a:ea typeface="微軟正黑體" panose="020B0604030504040204" pitchFamily="34" charset="-120"/>
                </a:rPr>
                <a:t>母法</a:t>
              </a:r>
              <a:endParaRPr lang="zh-TW" altLang="en-US" b="1" dirty="0">
                <a:solidFill>
                  <a:schemeClr val="tx1"/>
                </a:solidFill>
                <a:effectLst/>
                <a:ea typeface="微軟正黑體" panose="020B0604030504040204" pitchFamily="34" charset="-120"/>
              </a:endParaRPr>
            </a:p>
          </p:txBody>
        </p:sp>
        <p:sp>
          <p:nvSpPr>
            <p:cNvPr id="13" name="內容版面配置區 1"/>
            <p:cNvSpPr txBox="1">
              <a:spLocks/>
            </p:cNvSpPr>
            <p:nvPr/>
          </p:nvSpPr>
          <p:spPr bwMode="gray">
            <a:xfrm>
              <a:off x="2910423" y="1241175"/>
              <a:ext cx="612956" cy="461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ct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TW" sz="2800" b="0" kern="0" dirty="0">
                  <a:solidFill>
                    <a:srgbClr val="74B5E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…</a:t>
              </a:r>
              <a:endParaRPr lang="zh-TW" altLang="en-US" sz="2000" kern="0" dirty="0">
                <a:solidFill>
                  <a:srgbClr val="74B5E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503589" y="4889194"/>
            <a:ext cx="7260086" cy="978494"/>
            <a:chOff x="1503589" y="4889194"/>
            <a:chExt cx="7260086" cy="978494"/>
          </a:xfrm>
        </p:grpSpPr>
        <p:sp>
          <p:nvSpPr>
            <p:cNvPr id="17" name="內容版面配置區 1"/>
            <p:cNvSpPr txBox="1">
              <a:spLocks/>
            </p:cNvSpPr>
            <p:nvPr/>
          </p:nvSpPr>
          <p:spPr bwMode="gray">
            <a:xfrm>
              <a:off x="3510279" y="4967508"/>
              <a:ext cx="5253396" cy="900180"/>
            </a:xfrm>
            <a:prstGeom prst="rect">
              <a:avLst/>
            </a:prstGeom>
            <a:solidFill>
              <a:srgbClr val="E5FBEE">
                <a:alpha val="90000"/>
              </a:srgbClr>
            </a:solidFill>
            <a:ln>
              <a:noFill/>
            </a:ln>
            <a:effectLst/>
            <a:extLst/>
          </p:spPr>
          <p:txBody>
            <a:bodyPr vert="horz" wrap="square" lIns="54000" tIns="180000" rIns="54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spcAft>
                  <a:spcPts val="1000"/>
                </a:spcAft>
                <a:buNone/>
                <a:defRPr/>
              </a:pPr>
              <a:r>
                <a:rPr lang="zh-TW" altLang="en-US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教育部補助辦理全民國防精神動員教育活動實施要點</a:t>
              </a:r>
            </a:p>
          </p:txBody>
        </p:sp>
        <p:sp>
          <p:nvSpPr>
            <p:cNvPr id="20" name="內容版面配置區 1"/>
            <p:cNvSpPr txBox="1">
              <a:spLocks/>
            </p:cNvSpPr>
            <p:nvPr/>
          </p:nvSpPr>
          <p:spPr bwMode="gray">
            <a:xfrm>
              <a:off x="1503589" y="4987317"/>
              <a:ext cx="1887200" cy="494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eaLnBrk="1" hangingPunct="1">
                <a:lnSpc>
                  <a:spcPts val="6000"/>
                </a:lnSpc>
                <a:spcAft>
                  <a:spcPts val="0"/>
                </a:spcAft>
                <a:buClr>
                  <a:schemeClr val="tx2"/>
                </a:buClr>
                <a:buFont typeface="Wingdings" pitchFamily="2" charset="2"/>
                <a:buNone/>
                <a:defRPr sz="360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ts val="12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200">
                  <a:ea typeface="+mj-ea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chemeClr val="accent2"/>
                </a:buClr>
                <a:buChar char="•"/>
                <a:defRPr>
                  <a:ea typeface="+mj-ea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har char="–"/>
                <a:defRPr sz="1600">
                  <a:ea typeface="+mj-ea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har char="»"/>
                <a:defRPr sz="2000">
                  <a:ea typeface="+mj-ea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zh-TW" altLang="en-US" sz="3200" b="1" dirty="0">
                  <a:solidFill>
                    <a:schemeClr val="tx1"/>
                  </a:solidFill>
                  <a:effectLst/>
                  <a:ea typeface="微軟正黑體" panose="020B0604030504040204" pitchFamily="34" charset="-120"/>
                </a:rPr>
                <a:t>補助要點</a:t>
              </a:r>
              <a:endParaRPr lang="zh-TW" altLang="en-US" b="1" dirty="0">
                <a:solidFill>
                  <a:schemeClr val="tx1"/>
                </a:solidFill>
                <a:effectLst/>
                <a:ea typeface="微軟正黑體" panose="020B0604030504040204" pitchFamily="34" charset="-120"/>
              </a:endParaRPr>
            </a:p>
          </p:txBody>
        </p:sp>
        <p:sp>
          <p:nvSpPr>
            <p:cNvPr id="21" name="內容版面配置區 1"/>
            <p:cNvSpPr txBox="1">
              <a:spLocks/>
            </p:cNvSpPr>
            <p:nvPr/>
          </p:nvSpPr>
          <p:spPr bwMode="gray">
            <a:xfrm>
              <a:off x="3127037" y="4889194"/>
              <a:ext cx="578766" cy="461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TW" sz="2800" b="0" kern="0" dirty="0">
                  <a:solidFill>
                    <a:srgbClr val="C6F6D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…</a:t>
              </a:r>
              <a:endParaRPr lang="zh-TW" altLang="en-US" sz="2000" kern="0" dirty="0">
                <a:solidFill>
                  <a:srgbClr val="C6F6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sp>
        <p:nvSpPr>
          <p:cNvPr id="2" name="向下箭號 1"/>
          <p:cNvSpPr/>
          <p:nvPr/>
        </p:nvSpPr>
        <p:spPr>
          <a:xfrm>
            <a:off x="2267516" y="1982549"/>
            <a:ext cx="258945" cy="44898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430739" y="2505562"/>
            <a:ext cx="7332935" cy="2358419"/>
            <a:chOff x="1430739" y="2505562"/>
            <a:chExt cx="7332935" cy="2358419"/>
          </a:xfrm>
        </p:grpSpPr>
        <p:sp>
          <p:nvSpPr>
            <p:cNvPr id="16" name="內容版面配置區 1"/>
            <p:cNvSpPr txBox="1">
              <a:spLocks/>
            </p:cNvSpPr>
            <p:nvPr/>
          </p:nvSpPr>
          <p:spPr bwMode="gray">
            <a:xfrm>
              <a:off x="3513081" y="2505562"/>
              <a:ext cx="5250593" cy="2358419"/>
            </a:xfrm>
            <a:prstGeom prst="rect">
              <a:avLst/>
            </a:prstGeom>
            <a:solidFill>
              <a:srgbClr val="FFE5FF">
                <a:alpha val="89804"/>
              </a:srgbClr>
            </a:solidFill>
            <a:ln>
              <a:noFill/>
            </a:ln>
            <a:effectLst/>
            <a:extLst/>
          </p:spPr>
          <p:txBody>
            <a:bodyPr vert="horz" wrap="square" lIns="54000" tIns="180000" rIns="54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265113" indent="-265113" eaLnBrk="1" hangingPunct="1">
                <a:spcBef>
                  <a:spcPct val="0"/>
                </a:spcBef>
                <a:spcAft>
                  <a:spcPts val="1000"/>
                </a:spcAft>
                <a:buFont typeface="+mj-lt"/>
                <a:buAutoNum type="arabicPeriod"/>
                <a:defRPr/>
              </a:pPr>
              <a:r>
                <a:rPr lang="zh-TW" altLang="en-US" sz="19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各級學校全民國防教育課程內容及實施辦法</a:t>
              </a:r>
              <a:endParaRPr lang="en-US" altLang="zh-TW" sz="19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eaLnBrk="1" hangingPunct="1">
                <a:spcBef>
                  <a:spcPct val="0"/>
                </a:spcBef>
                <a:spcAft>
                  <a:spcPts val="1000"/>
                </a:spcAft>
                <a:buNone/>
                <a:defRPr/>
              </a:pPr>
              <a:r>
                <a:rPr lang="zh-TW" altLang="en-US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課程、人員、結合動員</a:t>
              </a: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0" indent="0" eaLnBrk="1" hangingPunct="1">
                <a:spcBef>
                  <a:spcPct val="0"/>
                </a:spcBef>
                <a:spcAft>
                  <a:spcPts val="1000"/>
                </a:spcAft>
                <a:buNone/>
                <a:defRPr/>
              </a:pP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 </a:t>
              </a:r>
              <a:r>
                <a:rPr lang="zh-TW" altLang="en-US" sz="19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各級學校推動全民國防教育實施計畫</a:t>
              </a:r>
              <a:endParaRPr lang="en-US" altLang="zh-TW" sz="19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eaLnBrk="1" hangingPunct="1">
                <a:spcBef>
                  <a:spcPct val="0"/>
                </a:spcBef>
                <a:spcAft>
                  <a:spcPts val="1000"/>
                </a:spcAft>
                <a:buNone/>
                <a:defRPr/>
              </a:pPr>
              <a:r>
                <a:rPr lang="en-US" altLang="zh-TW" sz="1900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r>
                <a:rPr lang="en-US" altLang="zh-TW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9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落實課程教學、</a:t>
              </a:r>
              <a:r>
                <a:rPr lang="zh-TW" altLang="en-US" sz="17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辦理多元輔教活動</a:t>
              </a:r>
              <a:r>
                <a:rPr lang="zh-TW" altLang="en-US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endParaRPr lang="en-US" altLang="zh-TW" sz="180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eaLnBrk="1" hangingPunct="1">
                <a:spcBef>
                  <a:spcPct val="0"/>
                </a:spcBef>
                <a:spcAft>
                  <a:spcPts val="1000"/>
                </a:spcAft>
                <a:buNone/>
                <a:defRPr/>
              </a:pPr>
              <a:r>
                <a:rPr lang="en-US" altLang="zh-TW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</a:t>
              </a:r>
              <a:r>
                <a:rPr lang="zh-TW" altLang="en-US" sz="17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擴大教育宣導</a:t>
              </a:r>
              <a:r>
                <a:rPr lang="zh-TW" altLang="en-US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17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考核、人力資源</a:t>
              </a:r>
              <a:r>
                <a:rPr lang="en-US" altLang="zh-TW" sz="17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8" name="內容版面配置區 1"/>
            <p:cNvSpPr txBox="1">
              <a:spLocks/>
            </p:cNvSpPr>
            <p:nvPr/>
          </p:nvSpPr>
          <p:spPr bwMode="gray">
            <a:xfrm>
              <a:off x="1430739" y="3040643"/>
              <a:ext cx="1887200" cy="494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eaLnBrk="1" hangingPunct="1">
                <a:lnSpc>
                  <a:spcPts val="6000"/>
                </a:lnSpc>
                <a:spcAft>
                  <a:spcPts val="0"/>
                </a:spcAft>
                <a:buClr>
                  <a:schemeClr val="tx2"/>
                </a:buClr>
                <a:buFont typeface="Wingdings" pitchFamily="2" charset="2"/>
                <a:buNone/>
                <a:defRPr sz="360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ts val="12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200">
                  <a:ea typeface="+mj-ea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1200"/>
                </a:spcBef>
                <a:buClr>
                  <a:schemeClr val="accent2"/>
                </a:buClr>
                <a:buChar char="•"/>
                <a:defRPr>
                  <a:ea typeface="+mj-ea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ts val="1200"/>
                </a:spcBef>
                <a:buChar char="–"/>
                <a:defRPr sz="1600">
                  <a:ea typeface="+mj-ea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ts val="1200"/>
                </a:spcBef>
                <a:buChar char="»"/>
                <a:defRPr sz="2000">
                  <a:ea typeface="+mj-ea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TW" altLang="en-US" sz="3200" b="1" dirty="0">
                  <a:solidFill>
                    <a:schemeClr val="tx1"/>
                  </a:solidFill>
                  <a:effectLst/>
                  <a:ea typeface="微軟正黑體" panose="020B0604030504040204" pitchFamily="34" charset="-120"/>
                </a:rPr>
                <a:t>子法</a:t>
              </a:r>
              <a:endParaRPr lang="zh-TW" altLang="en-US" b="1" dirty="0">
                <a:solidFill>
                  <a:schemeClr val="tx1"/>
                </a:solidFill>
                <a:effectLst/>
                <a:ea typeface="微軟正黑體" panose="020B0604030504040204" pitchFamily="34" charset="-120"/>
              </a:endParaRPr>
            </a:p>
          </p:txBody>
        </p:sp>
        <p:sp>
          <p:nvSpPr>
            <p:cNvPr id="19" name="內容版面配置區 1"/>
            <p:cNvSpPr txBox="1">
              <a:spLocks/>
            </p:cNvSpPr>
            <p:nvPr/>
          </p:nvSpPr>
          <p:spPr bwMode="gray">
            <a:xfrm>
              <a:off x="3122796" y="2910143"/>
              <a:ext cx="554880" cy="461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12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+mj-ea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TW" sz="2800" b="0" kern="0" dirty="0">
                  <a:solidFill>
                    <a:srgbClr val="FFB7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…</a:t>
              </a:r>
              <a:endParaRPr lang="zh-TW" altLang="en-US" sz="2000" kern="0" dirty="0">
                <a:solidFill>
                  <a:srgbClr val="FFB7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sp>
          <p:nvSpPr>
            <p:cNvPr id="22" name="向下箭號 21"/>
            <p:cNvSpPr/>
            <p:nvPr/>
          </p:nvSpPr>
          <p:spPr>
            <a:xfrm>
              <a:off x="2267516" y="3676660"/>
              <a:ext cx="258945" cy="448984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頁尾版面配置區 16">
            <a:extLst>
              <a:ext uri="{FF2B5EF4-FFF2-40B4-BE49-F238E27FC236}">
                <a16:creationId xmlns:a16="http://schemas.microsoft.com/office/drawing/2014/main" id="{CFD6A942-E0AE-4E26-A5D5-1B351CD6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984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30360"/>
            <a:ext cx="7504580" cy="650816"/>
          </a:xfrm>
          <a:noFill/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母法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全民國防教育法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5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全民國防教育相關法規</a:t>
              </a: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DBC8B2-21C9-468E-9B4C-66A0C3976E9C}"/>
              </a:ext>
            </a:extLst>
          </p:cNvPr>
          <p:cNvSpPr/>
          <p:nvPr/>
        </p:nvSpPr>
        <p:spPr>
          <a:xfrm>
            <a:off x="1731290" y="1924051"/>
            <a:ext cx="6911150" cy="3046988"/>
          </a:xfrm>
          <a:prstGeom prst="rect">
            <a:avLst/>
          </a:prstGeom>
          <a:solidFill>
            <a:srgbClr val="D7ECF5"/>
          </a:solidFill>
        </p:spPr>
        <p:txBody>
          <a:bodyPr wrap="square">
            <a:spAutoFit/>
          </a:bodyPr>
          <a:lstStyle/>
          <a:p>
            <a:pPr marL="85725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  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>
              <a:buNone/>
            </a:pP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應推動</a:t>
            </a: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，並視實際需要，納入教學課程，實施多元 教學活動。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前項課程內容及實施辦法，由教育部會同中央主管機關定之。</a:t>
            </a:r>
            <a:endParaRPr lang="zh-TW" altLang="en-US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52F96DA3-5FA8-4BF1-81C6-211FFAE9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9799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30360"/>
            <a:ext cx="7504580" cy="650816"/>
          </a:xfrm>
          <a:noFill/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母法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全民防衛動員準備法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6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全民國防教育相關法規</a:t>
              </a: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DBC8B2-21C9-468E-9B4C-66A0C3976E9C}"/>
              </a:ext>
            </a:extLst>
          </p:cNvPr>
          <p:cNvSpPr/>
          <p:nvPr/>
        </p:nvSpPr>
        <p:spPr>
          <a:xfrm>
            <a:off x="1731290" y="1876426"/>
            <a:ext cx="6911150" cy="4708981"/>
          </a:xfrm>
          <a:prstGeom prst="rect">
            <a:avLst/>
          </a:prstGeom>
          <a:solidFill>
            <a:srgbClr val="D7ECF5"/>
          </a:solidFill>
        </p:spPr>
        <p:txBody>
          <a:bodyPr wrap="square">
            <a:spAutoFit/>
          </a:bodyPr>
          <a:lstStyle/>
          <a:p>
            <a:pPr marL="85725"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 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為宣揚全民國防理念，精神動員準備分類計畫主管機關應結合</a:t>
            </a:r>
            <a:r>
              <a:rPr lang="zh-TW" altLang="en-US" sz="3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學校教育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並透過大眾傳播媒體，培養愛國意志，增進國防知識，堅定參與防衛國家安全之意識。直轄市及縣（市）政府並應納入施政項目，配合宣導。</a:t>
            </a:r>
          </a:p>
          <a:p>
            <a:pPr marL="85725"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為結合</a:t>
            </a:r>
            <a:r>
              <a:rPr lang="zh-TW" altLang="en-US" sz="3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學校教育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增進國防知識，教育部應訂定各級學校</a:t>
            </a:r>
            <a:r>
              <a:rPr lang="zh-TW" altLang="en-US" sz="3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  <a:p>
            <a:pPr marL="85725"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之相關辦法。</a:t>
            </a:r>
          </a:p>
        </p:txBody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6865F111-1AE8-4AC3-8E5B-B6AF659A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094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504580" cy="1752639"/>
          </a:xfrm>
          <a:noFill/>
        </p:spPr>
        <p:txBody>
          <a:bodyPr lIns="360000" tIns="180000" rIns="36000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補充教材之法源依據：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各級學校全民國防教育課程內容及實施辦法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第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　　　　　　　　　　   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日修正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7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DBC8B2-21C9-468E-9B4C-66A0C3976E9C}"/>
              </a:ext>
            </a:extLst>
          </p:cNvPr>
          <p:cNvSpPr/>
          <p:nvPr/>
        </p:nvSpPr>
        <p:spPr>
          <a:xfrm>
            <a:off x="1656075" y="2862861"/>
            <a:ext cx="6911150" cy="2657138"/>
          </a:xfrm>
          <a:prstGeom prst="rect">
            <a:avLst/>
          </a:prstGeom>
          <a:solidFill>
            <a:srgbClr val="D7ECF5"/>
          </a:solidFill>
        </p:spPr>
        <p:txBody>
          <a:bodyPr wrap="square">
            <a:spAutoFit/>
          </a:bodyPr>
          <a:lstStyle/>
          <a:p>
            <a:pPr marL="266700" indent="0">
              <a:lnSpc>
                <a:spcPts val="40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國民中學及國民小學全民國防教育，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由本部編定全民國防教育補充教材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，內容包括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國際情勢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國防政策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防衛動員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國防科技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及其他相關事務，並由學校採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教學，納入現行課程中實施。</a:t>
            </a:r>
            <a:endParaRPr lang="zh-TW" altLang="en-US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FA56B33-7E3B-44FF-8DA0-3FA023506636}"/>
              </a:ext>
            </a:extLst>
          </p:cNvPr>
          <p:cNvSpPr/>
          <p:nvPr/>
        </p:nvSpPr>
        <p:spPr>
          <a:xfrm>
            <a:off x="2258828" y="5632391"/>
            <a:ext cx="5075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以潛移默化方式扎根全民國防教育。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2A338B34-E6D5-4057-BD95-F82DA5222C6A}"/>
              </a:ext>
            </a:extLst>
          </p:cNvPr>
          <p:cNvSpPr/>
          <p:nvPr/>
        </p:nvSpPr>
        <p:spPr>
          <a:xfrm>
            <a:off x="1656075" y="5705482"/>
            <a:ext cx="602753" cy="3154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頁尾版面配置區 16">
            <a:extLst>
              <a:ext uri="{FF2B5EF4-FFF2-40B4-BE49-F238E27FC236}">
                <a16:creationId xmlns:a16="http://schemas.microsoft.com/office/drawing/2014/main" id="{5987CCC4-4801-4F5B-860A-6CADA458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060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0" y="1187509"/>
            <a:ext cx="3052938" cy="5307020"/>
          </a:xfrm>
          <a:solidFill>
            <a:srgbClr val="ECF6FA"/>
          </a:solidFill>
        </p:spPr>
        <p:txBody>
          <a:bodyPr lIns="360000" tIns="180000" rIns="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版本說明：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教師手冊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endParaRPr lang="en-US" altLang="zh-TW" sz="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版本說明：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學生讀本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及教師手冊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8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81E8FEED-9B1B-44C3-ADCE-0C7AC2D9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369A672-417E-4487-A144-7CE0B6AB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2935">
            <a:off x="6908422" y="1136581"/>
            <a:ext cx="1833603" cy="257422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631ACEC-2832-4EEF-9425-15026487A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41303">
            <a:off x="4900535" y="1089091"/>
            <a:ext cx="1881632" cy="26456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B8CB11E-051D-4795-B4DA-654B0B0E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880169"/>
            <a:ext cx="4486489" cy="25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7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821" y="1187509"/>
            <a:ext cx="7561730" cy="5307020"/>
          </a:xfrm>
          <a:solidFill>
            <a:srgbClr val="ECF6FA"/>
          </a:solidFill>
        </p:spPr>
        <p:txBody>
          <a:bodyPr lIns="360000" tIns="180000" rIns="0" bIns="180000"/>
          <a:lstStyle/>
          <a:p>
            <a:pPr>
              <a:lnSpc>
                <a:spcPts val="3500"/>
              </a:lnSpc>
              <a:spcAft>
                <a:spcPts val="600"/>
              </a:spcAft>
              <a:buClr>
                <a:srgbClr val="74B5E2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年及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年補充教材說明：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年出版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國民小學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教師手冊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年出版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教師手冊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分領域編製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：綜合、健體、社會、生活，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：綜合、健體、社會、自然與生活科技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無學生讀本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皆附贈光碟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電子書未上網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每校配發一套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寄送各縣市教育局處，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由縣市教育局處配送各校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請各縣市辦理補充教材研習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B787-03FF-442B-B615-013D4356DE65}" type="slidenum">
              <a:rPr lang="en-US" altLang="zh-TW" smtClean="0"/>
              <a:pPr/>
              <a:t>9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731290" y="198144"/>
            <a:ext cx="5294618" cy="784623"/>
            <a:chOff x="1615891" y="1237"/>
            <a:chExt cx="5294618" cy="1129137"/>
          </a:xfrm>
        </p:grpSpPr>
        <p:sp>
          <p:nvSpPr>
            <p:cNvPr id="9" name="五邊形 8"/>
            <p:cNvSpPr/>
            <p:nvPr/>
          </p:nvSpPr>
          <p:spPr>
            <a:xfrm rot="10800000">
              <a:off x="1615891" y="1237"/>
              <a:ext cx="5294618" cy="1129137"/>
            </a:xfrm>
            <a:prstGeom prst="homePlate">
              <a:avLst/>
            </a:prstGeom>
            <a:solidFill>
              <a:srgbClr val="D7EC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邊形 4"/>
            <p:cNvSpPr txBox="1"/>
            <p:nvPr/>
          </p:nvSpPr>
          <p:spPr>
            <a:xfrm rot="21600000">
              <a:off x="1898175" y="1237"/>
              <a:ext cx="5012334" cy="112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918" tIns="152400" rIns="284480" bIns="152400" numCol="1" spcCol="1270" anchor="ctr" anchorCtr="0">
              <a:noAutofit/>
            </a:bodyPr>
            <a:lstStyle/>
            <a:p>
              <a:pPr lvl="0"/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補充教材之運用與推廣</a:t>
              </a:r>
              <a:endPara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1299726" y="198142"/>
            <a:ext cx="713848" cy="713848"/>
          </a:xfrm>
          <a:prstGeom prst="ellipse">
            <a:avLst/>
          </a:prstGeom>
          <a:solidFill>
            <a:srgbClr val="74B5E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頁尾版面配置區 16">
            <a:extLst>
              <a:ext uri="{FF2B5EF4-FFF2-40B4-BE49-F238E27FC236}">
                <a16:creationId xmlns:a16="http://schemas.microsoft.com/office/drawing/2014/main" id="{81E8FEED-9B1B-44C3-ADCE-0C7AC2D9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1053" y="6599491"/>
            <a:ext cx="3619072" cy="315482"/>
          </a:xfrm>
        </p:spPr>
        <p:txBody>
          <a:bodyPr/>
          <a:lstStyle/>
          <a:p>
            <a:pPr algn="l"/>
            <a:r>
              <a:rPr lang="zh-TW" altLang="en-US" dirty="0"/>
              <a:t>國民中小學全民國防教育融入式教學政策說明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268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E2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12010027B</Template>
  <TotalTime>2554</TotalTime>
  <Words>2965</Words>
  <Application>Microsoft Office PowerPoint</Application>
  <PresentationFormat>如螢幕大小 (4:3)</PresentationFormat>
  <Paragraphs>380</Paragraphs>
  <Slides>29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王雪如</dc:creator>
  <cp:lastModifiedBy>tj_oa</cp:lastModifiedBy>
  <cp:revision>1035</cp:revision>
  <cp:lastPrinted>2019-11-21T00:14:24Z</cp:lastPrinted>
  <dcterms:created xsi:type="dcterms:W3CDTF">2019-02-13T04:54:48Z</dcterms:created>
  <dcterms:modified xsi:type="dcterms:W3CDTF">2022-06-02T03:35:49Z</dcterms:modified>
</cp:coreProperties>
</file>